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solidFill>
          <a:srgbClr val="0034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>
                <a:solidFill>
                  <a:srgbClr val="FFFFF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617931575_1991x1322.jpg"/>
          <p:cNvSpPr/>
          <p:nvPr>
            <p:ph type="pic" sz="quarter" idx="21"/>
          </p:nvPr>
        </p:nvSpPr>
        <p:spPr>
          <a:xfrm>
            <a:off x="15436504" y="1270000"/>
            <a:ext cx="8167167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740627569_2880x1920.jpg"/>
          <p:cNvSpPr/>
          <p:nvPr>
            <p:ph type="pic" sz="quarter" idx="22"/>
          </p:nvPr>
        </p:nvSpPr>
        <p:spPr>
          <a:xfrm>
            <a:off x="15461772" y="7085972"/>
            <a:ext cx="8148414" cy="54322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996267730_2880x1920.jpg"/>
          <p:cNvSpPr/>
          <p:nvPr>
            <p:ph type="pic" idx="23"/>
          </p:nvPr>
        </p:nvSpPr>
        <p:spPr>
          <a:xfrm>
            <a:off x="-124635" y="1270000"/>
            <a:ext cx="16859219" cy="1123947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996267730_2880x1920.jp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740627569_2880x1920.jp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136959463_1989x1321.jpg"/>
          <p:cNvSpPr/>
          <p:nvPr>
            <p:ph type="pic" idx="21"/>
          </p:nvPr>
        </p:nvSpPr>
        <p:spPr>
          <a:xfrm>
            <a:off x="9226574" y="1270000"/>
            <a:ext cx="16840152" cy="111844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17931575_1991x1322.jpg"/>
          <p:cNvSpPr/>
          <p:nvPr>
            <p:ph type="pic" idx="22"/>
          </p:nvPr>
        </p:nvSpPr>
        <p:spPr>
          <a:xfrm>
            <a:off x="8432800" y="1263848"/>
            <a:ext cx="16850011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solidFill>
          <a:srgbClr val="0034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9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0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Aman Majid - June 2022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Aman Majid - June 2022</a:t>
            </a:r>
          </a:p>
        </p:txBody>
      </p:sp>
      <p:sp>
        <p:nvSpPr>
          <p:cNvPr id="152" name="OMS Result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OMS Results</a:t>
            </a:r>
          </a:p>
        </p:txBody>
      </p:sp>
      <p:sp>
        <p:nvSpPr>
          <p:cNvPr id="153" name="Preparing for regional visi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Preparing for regional visit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Figure: Infographic describing the current electricity system in Israel, Palestine, and Jordan."/>
          <p:cNvSpPr txBox="1"/>
          <p:nvPr/>
        </p:nvSpPr>
        <p:spPr>
          <a:xfrm>
            <a:off x="5481218" y="12891968"/>
            <a:ext cx="1342156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/>
            <a:r>
              <a:t>Figure: Infographic describing the current electricity system in Israel, Palestine, and Jordan.</a:t>
            </a:r>
          </a:p>
        </p:txBody>
      </p:sp>
      <p:pic>
        <p:nvPicPr>
          <p:cNvPr id="156" name="circular-graphic.pdf" descr="circular-graphic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9108" y="820561"/>
            <a:ext cx="23325784" cy="112334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Figure: Total of capital and operational expenditure ($USD billion) for each region under the four scenarios evaluated. The grey bar shows the sum of expenditures across all four regions for a given scenario."/>
          <p:cNvSpPr txBox="1"/>
          <p:nvPr/>
        </p:nvSpPr>
        <p:spPr>
          <a:xfrm>
            <a:off x="3750748" y="12434024"/>
            <a:ext cx="16882504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/>
            </a:lvl1pPr>
          </a:lstStyle>
          <a:p>
            <a:pPr/>
            <a:r>
              <a:t>Figure: Total of capital and operational expenditure ($USD billion) for each region under the four scenarios evaluated. The grey bar shows the sum of expenditures across all four regions for a given scenario.</a:t>
            </a:r>
          </a:p>
        </p:txBody>
      </p:sp>
      <p:pic>
        <p:nvPicPr>
          <p:cNvPr id="159" name="oms_totex_by_scenario.png" descr="oms_totex_by_scenario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4740"/>
          <a:stretch>
            <a:fillRect/>
          </a:stretch>
        </p:blipFill>
        <p:spPr>
          <a:xfrm>
            <a:off x="6049764" y="306112"/>
            <a:ext cx="12284554" cy="117021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Figure: Installed capacities in 2030 (GW) under the four scenarios evaluated. Capacities of each technology are shown for each region, but are also totalled for the whole system."/>
          <p:cNvSpPr txBox="1"/>
          <p:nvPr/>
        </p:nvSpPr>
        <p:spPr>
          <a:xfrm>
            <a:off x="3750748" y="12431015"/>
            <a:ext cx="16882504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/>
            </a:lvl1pPr>
          </a:lstStyle>
          <a:p>
            <a:pPr/>
            <a:r>
              <a:t>Figure: Installed capacities in 2030 (GW) under the four scenarios evaluated. Capacities of each technology are shown for each region, but are also totalled for the whole system.</a:t>
            </a:r>
          </a:p>
        </p:txBody>
      </p:sp>
      <p:grpSp>
        <p:nvGrpSpPr>
          <p:cNvPr id="164" name="Group"/>
          <p:cNvGrpSpPr/>
          <p:nvPr/>
        </p:nvGrpSpPr>
        <p:grpSpPr>
          <a:xfrm>
            <a:off x="3244138" y="231015"/>
            <a:ext cx="17895724" cy="11930483"/>
            <a:chOff x="0" y="0"/>
            <a:chExt cx="17895723" cy="11930481"/>
          </a:xfrm>
        </p:grpSpPr>
        <p:pic>
          <p:nvPicPr>
            <p:cNvPr id="162" name="oms_waterfall.png" descr="oms_waterfall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7895724" cy="1193048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3" name="Rectangle"/>
            <p:cNvSpPr/>
            <p:nvPr/>
          </p:nvSpPr>
          <p:spPr>
            <a:xfrm>
              <a:off x="1824377" y="1610661"/>
              <a:ext cx="4766150" cy="752565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oms_capacity_change.png" descr="oms_capacity_change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3252"/>
          <a:stretch>
            <a:fillRect/>
          </a:stretch>
        </p:blipFill>
        <p:spPr>
          <a:xfrm>
            <a:off x="4975423" y="104549"/>
            <a:ext cx="14432991" cy="12562480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Figure: Net capacity change to 2030 (relative to 2020) by region and scenario. All capacities are shown in GW."/>
          <p:cNvSpPr txBox="1"/>
          <p:nvPr/>
        </p:nvSpPr>
        <p:spPr>
          <a:xfrm>
            <a:off x="3750748" y="12615165"/>
            <a:ext cx="1688250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/>
            </a:lvl1pPr>
          </a:lstStyle>
          <a:p>
            <a:pPr/>
            <a:r>
              <a:t>Figure: Net capacity change to 2030 (relative to 2020) by region and scenario. All capacities are shown in GW.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Figure: Sankey diagrams illustrating the interregional flows of electricity under the NCO and COO scenarios."/>
          <p:cNvSpPr txBox="1"/>
          <p:nvPr/>
        </p:nvSpPr>
        <p:spPr>
          <a:xfrm>
            <a:off x="3750748" y="12615165"/>
            <a:ext cx="1688250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/>
            </a:lvl1pPr>
          </a:lstStyle>
          <a:p>
            <a:pPr/>
            <a:r>
              <a:t>Figure: Sankey diagrams illustrating the interregional flows of electricity under the NCO and COO scenarios.</a:t>
            </a:r>
          </a:p>
        </p:txBody>
      </p:sp>
      <p:grpSp>
        <p:nvGrpSpPr>
          <p:cNvPr id="175" name="Group"/>
          <p:cNvGrpSpPr/>
          <p:nvPr/>
        </p:nvGrpSpPr>
        <p:grpSpPr>
          <a:xfrm>
            <a:off x="12385804" y="4863965"/>
            <a:ext cx="11638232" cy="7729730"/>
            <a:chOff x="0" y="0"/>
            <a:chExt cx="11638230" cy="7729728"/>
          </a:xfrm>
        </p:grpSpPr>
        <p:grpSp>
          <p:nvGrpSpPr>
            <p:cNvPr id="172" name="Group"/>
            <p:cNvGrpSpPr/>
            <p:nvPr/>
          </p:nvGrpSpPr>
          <p:grpSpPr>
            <a:xfrm>
              <a:off x="0" y="-1"/>
              <a:ext cx="11487961" cy="7288074"/>
              <a:chOff x="0" y="0"/>
              <a:chExt cx="11487961" cy="7288072"/>
            </a:xfrm>
          </p:grpSpPr>
          <p:sp>
            <p:nvSpPr>
              <p:cNvPr id="170" name="COO"/>
              <p:cNvSpPr txBox="1"/>
              <p:nvPr/>
            </p:nvSpPr>
            <p:spPr>
              <a:xfrm>
                <a:off x="0" y="0"/>
                <a:ext cx="7885808" cy="76258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algn="l">
                  <a:defRPr b="1" sz="3600"/>
                </a:lvl1pPr>
              </a:lstStyle>
              <a:p>
                <a:pPr/>
                <a:r>
                  <a:t>COO</a:t>
                </a:r>
              </a:p>
            </p:txBody>
          </p:sp>
          <p:pic>
            <p:nvPicPr>
              <p:cNvPr id="171" name="OMS_sankey_COO.png" descr="OMS_sankey_COO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rcRect l="6778" t="13075" r="6778" b="10085"/>
              <a:stretch>
                <a:fillRect/>
              </a:stretch>
            </p:blipFill>
            <p:spPr>
              <a:xfrm>
                <a:off x="3927" y="791984"/>
                <a:ext cx="11484035" cy="6496089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173" name="Oval Oval" descr="Oval Oval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0066066" y="6665744"/>
              <a:ext cx="1572165" cy="1063985"/>
            </a:xfrm>
            <a:prstGeom prst="rect">
              <a:avLst/>
            </a:prstGeom>
            <a:effectLst/>
          </p:spPr>
        </p:pic>
      </p:grpSp>
      <p:grpSp>
        <p:nvGrpSpPr>
          <p:cNvPr id="181" name="Group"/>
          <p:cNvGrpSpPr/>
          <p:nvPr/>
        </p:nvGrpSpPr>
        <p:grpSpPr>
          <a:xfrm>
            <a:off x="216945" y="16749"/>
            <a:ext cx="11907789" cy="7058353"/>
            <a:chOff x="0" y="0"/>
            <a:chExt cx="11907787" cy="7058352"/>
          </a:xfrm>
        </p:grpSpPr>
        <p:grpSp>
          <p:nvGrpSpPr>
            <p:cNvPr id="178" name="Group"/>
            <p:cNvGrpSpPr/>
            <p:nvPr/>
          </p:nvGrpSpPr>
          <p:grpSpPr>
            <a:xfrm>
              <a:off x="0" y="-1"/>
              <a:ext cx="11398066" cy="7058354"/>
              <a:chOff x="0" y="0"/>
              <a:chExt cx="11398065" cy="7058352"/>
            </a:xfrm>
          </p:grpSpPr>
          <p:sp>
            <p:nvSpPr>
              <p:cNvPr id="176" name="Group"/>
              <p:cNvSpPr txBox="1"/>
              <p:nvPr/>
            </p:nvSpPr>
            <p:spPr>
              <a:xfrm>
                <a:off x="17896" y="0"/>
                <a:ext cx="7165507" cy="69292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algn="l">
                  <a:defRPr b="1" sz="3600"/>
                </a:lvl1pPr>
              </a:lstStyle>
              <a:p>
                <a:pPr/>
                <a:r>
                  <a:t>NCO</a:t>
                </a:r>
              </a:p>
            </p:txBody>
          </p:sp>
          <p:pic>
            <p:nvPicPr>
              <p:cNvPr id="177" name="OMS_sankey_NCO.png" descr="OMS_sankey_NCO.png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rcRect l="6983" t="13715" r="6983" b="10221"/>
              <a:stretch>
                <a:fillRect/>
              </a:stretch>
            </p:blipFill>
            <p:spPr>
              <a:xfrm>
                <a:off x="0" y="645495"/>
                <a:ext cx="11398066" cy="641285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pic>
          <p:nvPicPr>
            <p:cNvPr id="179" name="Oval Oval" descr="Oval Oval"/>
            <p:cNvPicPr>
              <a:picLocks noChangeAspect="0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10043890" y="3885998"/>
              <a:ext cx="1863898" cy="942676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Figure: Emissions variables in 2030 under BAU, COO and NCO scenarios. The panels show carbon intensity (g/kWh), carbon dioxide (kg/day), nitrogen oxides (kg/day), sulphur oxides (kg/day), and water use (L/day) over three periods: 1) January to April; 2) "/>
          <p:cNvSpPr txBox="1"/>
          <p:nvPr/>
        </p:nvSpPr>
        <p:spPr>
          <a:xfrm>
            <a:off x="3750748" y="11978712"/>
            <a:ext cx="16882504" cy="1565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/>
            </a:lvl1pPr>
          </a:lstStyle>
          <a:p>
            <a:pPr/>
            <a:r>
              <a:t>Figure: Emissions variables in 2030 under BAU, COO and NCO scenarios. The panels show carbon intensity (g/kWh), carbon dioxide (kg/day), nitrogen oxides (kg/day), sulphur oxides (kg/day), and water use (L/day) over three periods: 1) January to April; 2) May to September; and 3) October and December. Each plot shows a violin plot distribution, as well as the median in the data (black point). </a:t>
            </a:r>
          </a:p>
        </p:txBody>
      </p:sp>
      <p:pic>
        <p:nvPicPr>
          <p:cNvPr id="184" name="oms_emission_factors_r.png" descr="oms_emission_factors_r.png"/>
          <p:cNvPicPr>
            <a:picLocks noChangeAspect="1"/>
          </p:cNvPicPr>
          <p:nvPr/>
        </p:nvPicPr>
        <p:blipFill>
          <a:blip r:embed="rId2">
            <a:extLst/>
          </a:blip>
          <a:srcRect l="2789" t="1624" r="0" b="0"/>
          <a:stretch>
            <a:fillRect/>
          </a:stretch>
        </p:blipFill>
        <p:spPr>
          <a:xfrm>
            <a:off x="6370042" y="183213"/>
            <a:ext cx="11644035" cy="117836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Figure: The influence of Palestinian self-sufficiency targets on the total capacity requirements under the COO scenario. Note that the capacities in Jordan do not change and hence are not shown here."/>
          <p:cNvSpPr txBox="1"/>
          <p:nvPr/>
        </p:nvSpPr>
        <p:spPr>
          <a:xfrm>
            <a:off x="3750748" y="11949355"/>
            <a:ext cx="16882504" cy="82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/>
            </a:lvl1pPr>
          </a:lstStyle>
          <a:p>
            <a:pPr/>
            <a:r>
              <a:t>Figure: The influence of Palestinian self-sufficiency targets on the total capacity requirements under the COO scenario. Note that the capacities in Jordan do not change and hence are not shown here.</a:t>
            </a:r>
          </a:p>
        </p:txBody>
      </p:sp>
      <p:pic>
        <p:nvPicPr>
          <p:cNvPr id="187" name="oms_pal_self_sufficiency.png" descr="oms_pal_self_sufficiency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56430" y="1664094"/>
            <a:ext cx="20071140" cy="100355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OMS_renewable_uptake.png" descr="OMS_renewable_uptak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40436" y="42077"/>
            <a:ext cx="18503128" cy="12335420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Figure: Temporal analysis of renewable energy uptake, battery state-of-charge, and conventional generation under the COO and NCO scenarios."/>
          <p:cNvSpPr txBox="1"/>
          <p:nvPr/>
        </p:nvSpPr>
        <p:spPr>
          <a:xfrm>
            <a:off x="3750748" y="12347012"/>
            <a:ext cx="16882504" cy="82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/>
            </a:lvl1pPr>
          </a:lstStyle>
          <a:p>
            <a:pPr/>
            <a:r>
              <a:t>Figure: Temporal analysis of renewable energy uptake, battery state-of-charge, and conventional generation under the COO and NCO scenarios.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